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  <p:sldId id="269" r:id="rId49"/>
    <p:sldId id="270" r:id="rId50"/>
    <p:sldId id="271" r:id="rId5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Kollektif" charset="1" panose="020B0604020101010102"/>
      <p:regular r:id="rId12"/>
    </p:embeddedFont>
    <p:embeddedFont>
      <p:font typeface="Kollektif Bold" charset="1" panose="020B0604020101010102"/>
      <p:regular r:id="rId13"/>
    </p:embeddedFont>
    <p:embeddedFont>
      <p:font typeface="Kollektif Italics" charset="1" panose="020B0604020101010102"/>
      <p:regular r:id="rId14"/>
    </p:embeddedFont>
    <p:embeddedFont>
      <p:font typeface="Kollektif Bold Italics" charset="1" panose="020B0604020101010102"/>
      <p:regular r:id="rId15"/>
    </p:embeddedFont>
    <p:embeddedFont>
      <p:font typeface="Open Sans" charset="1" panose="020B0606030504020204"/>
      <p:regular r:id="rId16"/>
    </p:embeddedFont>
    <p:embeddedFont>
      <p:font typeface="Open Sans Bold" charset="1" panose="020B0806030504020204"/>
      <p:regular r:id="rId17"/>
    </p:embeddedFont>
    <p:embeddedFont>
      <p:font typeface="Open Sans Italics" charset="1" panose="020B0606030504020204"/>
      <p:regular r:id="rId18"/>
    </p:embeddedFont>
    <p:embeddedFont>
      <p:font typeface="Open Sans Bold Italics" charset="1" panose="020B0806030504020204"/>
      <p:regular r:id="rId19"/>
    </p:embeddedFont>
    <p:embeddedFont>
      <p:font typeface="Open Sans Extra Bold" charset="1" panose="020B0906030804020204"/>
      <p:regular r:id="rId20"/>
    </p:embeddedFont>
    <p:embeddedFont>
      <p:font typeface="Open Sans Extra Bold Italics" charset="1" panose="020B0906030804020204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Bold" charset="1" panose="00000800000000000000"/>
      <p:regular r:id="rId23"/>
    </p:embeddedFont>
    <p:embeddedFont>
      <p:font typeface="Montserrat Semi-Bold Italics" charset="1" panose="00000700000000000000"/>
      <p:regular r:id="rId24"/>
    </p:embeddedFont>
    <p:embeddedFont>
      <p:font typeface="Montserrat Semi-Bold Bold Italics" charset="1" panose="000008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6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600000000000000"/>
      <p:regular r:id="rId29"/>
    </p:embeddedFont>
    <p:embeddedFont>
      <p:font typeface="Josefin Sans Bold" charset="1" panose="00000800000000000000"/>
      <p:regular r:id="rId30"/>
    </p:embeddedFont>
    <p:embeddedFont>
      <p:font typeface="Josefin Sans Bold Italics" charset="1" panose="00000800000000000000"/>
      <p:regular r:id="rId31"/>
    </p:embeddedFont>
    <p:embeddedFont>
      <p:font typeface="Josefin Sans Regular" charset="1" panose="00000500000000000000"/>
      <p:regular r:id="rId32"/>
    </p:embeddedFont>
    <p:embeddedFont>
      <p:font typeface="Josefin Sans Regular Bold" charset="1" panose="00000700000000000000"/>
      <p:regular r:id="rId33"/>
    </p:embeddedFont>
    <p:embeddedFont>
      <p:font typeface="Josefin Sans Regular Italics" charset="1" panose="00000500000000000000"/>
      <p:regular r:id="rId34"/>
    </p:embeddedFont>
    <p:embeddedFont>
      <p:font typeface="Josefin Sans Regular Bold Italics" charset="1" panose="000007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49" Target="slides/slide14.xml" Type="http://schemas.openxmlformats.org/officeDocument/2006/relationships/slide"/><Relationship Id="rId5" Target="tableStyles.xml" Type="http://schemas.openxmlformats.org/officeDocument/2006/relationships/tableStyles"/><Relationship Id="rId50" Target="slides/slide15.xml" Type="http://schemas.openxmlformats.org/officeDocument/2006/relationships/slide"/><Relationship Id="rId51" Target="slides/slide16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8.jpe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501398" y="2346970"/>
            <a:ext cx="2541462" cy="229790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479030" y="-1682969"/>
            <a:ext cx="5560541" cy="4114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77437">
            <a:off x="6887276" y="8643578"/>
            <a:ext cx="5560541" cy="41148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-1814272" y="-2265731"/>
            <a:ext cx="5166986" cy="4114800"/>
          </a:xfrm>
          <a:prstGeom prst="rect">
            <a:avLst/>
          </a:prstGeom>
        </p:spPr>
      </p:pic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539766" y="5212353"/>
            <a:ext cx="2258426" cy="225841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r="0" t="0" b="0"/>
              </a:stretch>
            </a:blipFill>
          </p:spPr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t="0" r="0" b="0"/>
          <a:stretch>
            <a:fillRect/>
          </a:stretch>
        </p:blipFill>
        <p:spPr>
          <a:xfrm flipH="false" flipV="false" rot="-2477437">
            <a:off x="4235973" y="3631984"/>
            <a:ext cx="5560541" cy="41148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406416" y="2586971"/>
            <a:ext cx="16230600" cy="218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32"/>
              </a:lnSpc>
            </a:pPr>
            <a:r>
              <a:rPr lang="en-US" sz="7900">
                <a:solidFill>
                  <a:srgbClr val="0C45A6"/>
                </a:solidFill>
                <a:latin typeface="Montserrat Semi-Bold"/>
              </a:rPr>
              <a:t>Exploring</a:t>
            </a:r>
          </a:p>
          <a:p>
            <a:pPr algn="just">
              <a:lnSpc>
                <a:spcPts val="8532"/>
              </a:lnSpc>
            </a:pPr>
            <a:r>
              <a:rPr lang="en-US" sz="7900">
                <a:solidFill>
                  <a:srgbClr val="0C45A6"/>
                </a:solidFill>
                <a:latin typeface="Montserrat Semi-Bold"/>
              </a:rPr>
              <a:t>Redux Middlewares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98822" y="5746143"/>
            <a:ext cx="3788966" cy="990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757679"/>
                </a:solidFill>
                <a:latin typeface="Kollektif"/>
              </a:rPr>
              <a:t>Manjot Singh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89667" y="5378091"/>
            <a:ext cx="622633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Applications</a:t>
            </a:r>
          </a:p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of middlewares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83327" y="2270035"/>
            <a:ext cx="1909107" cy="231406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182803" y="3195185"/>
            <a:ext cx="1657350" cy="1657350"/>
            <a:chOff x="0" y="0"/>
            <a:chExt cx="2209800" cy="2209800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981943" y="1988097"/>
              <a:ext cx="245915" cy="197492"/>
              <a:chOff x="0" y="0"/>
              <a:chExt cx="706752" cy="508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5400000">
              <a:off x="981943" y="24212"/>
              <a:ext cx="245915" cy="197492"/>
              <a:chOff x="0" y="0"/>
              <a:chExt cx="706752" cy="508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1006154"/>
              <a:ext cx="245915" cy="197492"/>
              <a:chOff x="0" y="0"/>
              <a:chExt cx="706752" cy="508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1963885" y="1006154"/>
              <a:ext cx="245915" cy="197492"/>
              <a:chOff x="0" y="0"/>
              <a:chExt cx="706752" cy="508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7314931">
              <a:off x="462821" y="1839655"/>
              <a:ext cx="245915" cy="197492"/>
              <a:chOff x="0" y="0"/>
              <a:chExt cx="706752" cy="508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7314931">
              <a:off x="1501065" y="172653"/>
              <a:ext cx="245915" cy="197492"/>
              <a:chOff x="0" y="0"/>
              <a:chExt cx="706752" cy="508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8885068">
              <a:off x="148442" y="487032"/>
              <a:ext cx="245915" cy="197492"/>
              <a:chOff x="0" y="0"/>
              <a:chExt cx="706752" cy="508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8885068">
              <a:off x="1815444" y="1525276"/>
              <a:ext cx="245915" cy="197492"/>
              <a:chOff x="0" y="0"/>
              <a:chExt cx="706752" cy="508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9043094">
              <a:off x="125468" y="1486427"/>
              <a:ext cx="245915" cy="197492"/>
              <a:chOff x="0" y="0"/>
              <a:chExt cx="706752" cy="508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9043094">
              <a:off x="1838418" y="525881"/>
              <a:ext cx="245915" cy="197492"/>
              <a:chOff x="0" y="0"/>
              <a:chExt cx="706752" cy="508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-7156905">
              <a:off x="501670" y="149679"/>
              <a:ext cx="245915" cy="197492"/>
              <a:chOff x="0" y="0"/>
              <a:chExt cx="706752" cy="508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-7156905">
              <a:off x="1462216" y="1862629"/>
              <a:ext cx="245915" cy="197492"/>
              <a:chOff x="0" y="0"/>
              <a:chExt cx="706752" cy="508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488794" y="569413"/>
              <a:ext cx="1232213" cy="99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6"/>
                </a:lnSpc>
                <a:spcBef>
                  <a:spcPct val="0"/>
                </a:spcBef>
              </a:pPr>
              <a:r>
                <a:rPr lang="en-US" sz="4461" spc="4">
                  <a:solidFill>
                    <a:srgbClr val="0C45A6"/>
                  </a:solidFill>
                  <a:latin typeface="Montserrat Classic"/>
                </a:rPr>
                <a:t>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26664" y="722925"/>
              <a:ext cx="756683" cy="142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26876" y="1383699"/>
              <a:ext cx="756471" cy="84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102995" y="5378091"/>
            <a:ext cx="622633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Your own</a:t>
            </a:r>
          </a:p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Redux Thunk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29635" y="2574706"/>
            <a:ext cx="12828730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292626"/>
                </a:solidFill>
                <a:latin typeface="Montserrat Semi-Bold"/>
              </a:rPr>
              <a:t>Is This All about</a:t>
            </a:r>
          </a:p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292626"/>
                </a:solidFill>
                <a:latin typeface="Montserrat Semi-Bold"/>
              </a:rPr>
              <a:t> Redux Middlewares??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29635" y="3454399"/>
            <a:ext cx="12828730" cy="168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9"/>
              </a:lnSpc>
            </a:pPr>
            <a:r>
              <a:rPr lang="en-US" sz="10499">
                <a:solidFill>
                  <a:srgbClr val="0C45A6"/>
                </a:solidFill>
                <a:latin typeface="Montserrat Semi-Bold"/>
              </a:rPr>
              <a:t>NO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374911" y="1936968"/>
            <a:ext cx="13538179" cy="1689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49"/>
              </a:lnSpc>
            </a:pPr>
            <a:r>
              <a:rPr lang="en-US" sz="10499">
                <a:solidFill>
                  <a:srgbClr val="0C45A6"/>
                </a:solidFill>
                <a:latin typeface="Montserrat Semi-Bold Bold"/>
              </a:rPr>
              <a:t>There's Lot more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374911" y="4357253"/>
            <a:ext cx="13361276" cy="180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C45A6"/>
                </a:solidFill>
                <a:latin typeface="Open Sans"/>
              </a:rPr>
              <a:t>You can also implement Advance REDUX Patterns with help of Middlewares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FDCF6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3587" r="0" b="3587"/>
          <a:stretch>
            <a:fillRect/>
          </a:stretch>
        </p:blipFill>
        <p:spPr>
          <a:xfrm flipH="false" flipV="false" rot="0">
            <a:off x="3015155" y="847397"/>
            <a:ext cx="11511313" cy="601047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15155" y="7154319"/>
            <a:ext cx="13734124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u="sng">
                <a:solidFill>
                  <a:srgbClr val="0C45A6"/>
                </a:solidFill>
                <a:latin typeface="Open Sans"/>
              </a:rPr>
              <a:t>Advanced Redux: Design Patterns and Practices - Nir Kaufman | JSHeroes 2018 - YouTube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C45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100176"/>
            <a:ext cx="8115300" cy="1274755"/>
            <a:chOff x="0" y="0"/>
            <a:chExt cx="10820400" cy="1699673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35718"/>
              <a:ext cx="10820400" cy="1163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399" u="sng">
                  <a:solidFill>
                    <a:srgbClr val="FFFFFF"/>
                  </a:solidFill>
                  <a:latin typeface="Montserrat"/>
                </a:rPr>
                <a:t>Advanced Redux: Design Patterns and Practices - Nir Kaufman | JSHeroes 2018 - YouTube</a:t>
              </a: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536261" y="0"/>
            <a:ext cx="7751739" cy="102870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164971" y="2790497"/>
            <a:ext cx="6494318" cy="4114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028700" y="1028700"/>
            <a:ext cx="8723781" cy="109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DCF60"/>
                </a:solidFill>
                <a:latin typeface="Montserrat Semi-Bold"/>
              </a:rPr>
              <a:t>REFERENCES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57275" y="5524172"/>
            <a:ext cx="8115300" cy="817555"/>
            <a:chOff x="0" y="0"/>
            <a:chExt cx="10820400" cy="1090073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35718"/>
              <a:ext cx="10820400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399" u="sng">
                  <a:solidFill>
                    <a:srgbClr val="FFFFFF"/>
                  </a:solidFill>
                  <a:latin typeface="Montserrat"/>
                </a:rPr>
                <a:t>Exploring Redux middleware (krawaller.se)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0526286" cy="10287000"/>
          </a:xfrm>
          <a:prstGeom prst="rect">
            <a:avLst/>
          </a:prstGeom>
          <a:solidFill>
            <a:srgbClr val="FDCF60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030266"/>
            <a:ext cx="8529407" cy="6226467"/>
          </a:xfrm>
          <a:prstGeom prst="rect">
            <a:avLst/>
          </a:prstGeom>
        </p:spPr>
      </p:pic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3194619" y="2256318"/>
            <a:ext cx="2258426" cy="225841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r="0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984597" y="5906215"/>
            <a:ext cx="4678470" cy="602914"/>
            <a:chOff x="0" y="0"/>
            <a:chExt cx="6237960" cy="803886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03886" cy="803886"/>
            </a:xfrm>
            <a:prstGeom prst="rect">
              <a:avLst/>
            </a:prstGeom>
          </p:spPr>
        </p:pic>
        <p:sp>
          <p:nvSpPr>
            <p:cNvPr name="TextBox 8" id="8"/>
            <p:cNvSpPr txBox="true"/>
            <p:nvPr/>
          </p:nvSpPr>
          <p:spPr>
            <a:xfrm rot="0">
              <a:off x="988274" y="122260"/>
              <a:ext cx="5249686" cy="52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399" u="sng">
                  <a:solidFill>
                    <a:srgbClr val="0C45A6"/>
                  </a:solidFill>
                  <a:latin typeface="Open Sans"/>
                </a:rPr>
                <a:t>in/manjot-singh-5bb706153</a:t>
              </a:r>
            </a:p>
          </p:txBody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1984597" y="7868930"/>
            <a:ext cx="591688" cy="473350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11984597" y="6839731"/>
            <a:ext cx="4649895" cy="647342"/>
            <a:chOff x="0" y="0"/>
            <a:chExt cx="6199860" cy="863123"/>
          </a:xfrm>
        </p:grpSpPr>
        <p:pic>
          <p:nvPicPr>
            <p:cNvPr name="Picture 11" id="11"/>
            <p:cNvPicPr>
              <a:picLocks noChangeAspect="true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863123" cy="863123"/>
            </a:xfrm>
            <a:prstGeom prst="rect">
              <a:avLst/>
            </a:prstGeom>
          </p:spPr>
        </p:pic>
        <p:sp>
          <p:nvSpPr>
            <p:cNvPr name="TextBox 12" id="12"/>
            <p:cNvSpPr txBox="true"/>
            <p:nvPr/>
          </p:nvSpPr>
          <p:spPr>
            <a:xfrm rot="0">
              <a:off x="950174" y="202158"/>
              <a:ext cx="5249686" cy="5212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399" u="sng">
                  <a:solidFill>
                    <a:srgbClr val="0C45A6"/>
                  </a:solidFill>
                  <a:latin typeface="Open Sans"/>
                </a:rPr>
                <a:t>/manjots1607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526286" y="758887"/>
            <a:ext cx="7761714" cy="899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600">
                <a:solidFill>
                  <a:srgbClr val="0C45A6"/>
                </a:solidFill>
                <a:latin typeface="Montserrat Semi-Bold Bold"/>
              </a:rPr>
              <a:t>Connect with 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25802" y="7922756"/>
            <a:ext cx="4533498" cy="400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 u="sng">
                <a:solidFill>
                  <a:srgbClr val="0C45A6"/>
                </a:solidFill>
                <a:latin typeface="Open Sans"/>
              </a:rPr>
              <a:t>manjotsingh16july@gmail.com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8414084" y="-38100"/>
            <a:ext cx="9892966" cy="10287000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2890016"/>
            <a:ext cx="6354101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C45A6"/>
                </a:solidFill>
                <a:latin typeface="Open Sans Extra Bold"/>
              </a:rPr>
              <a:t>About Me..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682766" y="4989008"/>
            <a:ext cx="2258426" cy="2258417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r="0" t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010895" y="2157908"/>
            <a:ext cx="8248405" cy="1274755"/>
            <a:chOff x="0" y="0"/>
            <a:chExt cx="10997874" cy="169967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0" y="535718"/>
              <a:ext cx="10997874" cy="1163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I am Fullstack developer, currently working as frontend developer @ collegedunia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001370" y="3916045"/>
            <a:ext cx="8248405" cy="817555"/>
            <a:chOff x="0" y="0"/>
            <a:chExt cx="10997874" cy="1090073"/>
          </a:xfrm>
        </p:grpSpPr>
        <p:sp>
          <p:nvSpPr>
            <p:cNvPr name="AutoShape 10" id="10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0" y="535718"/>
              <a:ext cx="10997874" cy="5543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I Love development alot &amp; I am not big fan of DSA.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010895" y="5553570"/>
            <a:ext cx="8248405" cy="1274755"/>
            <a:chOff x="0" y="0"/>
            <a:chExt cx="10997874" cy="1699673"/>
          </a:xfrm>
        </p:grpSpPr>
        <p:sp>
          <p:nvSpPr>
            <p:cNvPr name="AutoShape 13" id="13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35718"/>
              <a:ext cx="10997874" cy="11639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"/>
                </a:rPr>
                <a:t>I can talk on topic related to tech that I don't even know.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29635" y="2371397"/>
            <a:ext cx="12828730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16214B"/>
                </a:solidFill>
                <a:latin typeface="Montserrat Semi-Bold"/>
              </a:rPr>
              <a:t>Lets Start Talk with </a:t>
            </a:r>
          </a:p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16214B"/>
                </a:solidFill>
                <a:latin typeface="Montserrat Semi-Bold"/>
              </a:rPr>
              <a:t>Basic Understanding of</a:t>
            </a:r>
            <a:r>
              <a:rPr lang="en-US" sz="7999">
                <a:solidFill>
                  <a:srgbClr val="16214B"/>
                </a:solidFill>
                <a:latin typeface="Montserrat Semi-Bold Bold"/>
              </a:rPr>
              <a:t> </a:t>
            </a:r>
            <a:r>
              <a:rPr lang="en-US" sz="7999">
                <a:solidFill>
                  <a:srgbClr val="0C45A6"/>
                </a:solidFill>
                <a:latin typeface="Montserrat Semi-Bold Bold"/>
              </a:rPr>
              <a:t>REDUX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4010" y="2869891"/>
            <a:ext cx="11087225" cy="795592"/>
            <a:chOff x="0" y="0"/>
            <a:chExt cx="14782966" cy="1060789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11846"/>
              <a:ext cx="14782966" cy="548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399">
                  <a:solidFill>
                    <a:srgbClr val="16214B"/>
                  </a:solidFill>
                  <a:latin typeface="Montserrat"/>
                </a:rPr>
                <a:t>R</a:t>
              </a:r>
              <a:r>
                <a:rPr lang="en-US" sz="2400">
                  <a:solidFill>
                    <a:srgbClr val="16214B"/>
                  </a:solidFill>
                  <a:latin typeface="Montserrat"/>
                </a:rPr>
                <a:t>edux is a predictable centralized state for JavaScript apps.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44010" y="4134953"/>
            <a:ext cx="9333311" cy="1248732"/>
            <a:chOff x="0" y="0"/>
            <a:chExt cx="12444415" cy="1664976"/>
          </a:xfrm>
        </p:grpSpPr>
        <p:sp>
          <p:nvSpPr>
            <p:cNvPr name="AutoShape 6" id="6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511846"/>
              <a:ext cx="12444415" cy="1153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399">
                  <a:solidFill>
                    <a:srgbClr val="16214B"/>
                  </a:solidFill>
                  <a:latin typeface="Montserrat"/>
                </a:rPr>
                <a:t>R</a:t>
              </a:r>
              <a:r>
                <a:rPr lang="en-US" sz="2400">
                  <a:solidFill>
                    <a:srgbClr val="16214B"/>
                  </a:solidFill>
                  <a:latin typeface="Montserrat"/>
                </a:rPr>
                <a:t>edux state is object which can only be mutated by reducers.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4010" y="5905710"/>
            <a:ext cx="9333311" cy="2171251"/>
            <a:chOff x="0" y="0"/>
            <a:chExt cx="12444415" cy="2895001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1044803" cy="144381"/>
            </a:xfrm>
            <a:prstGeom prst="rect">
              <a:avLst/>
            </a:prstGeom>
            <a:solidFill>
              <a:srgbClr val="0C45A6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0" y="511846"/>
              <a:ext cx="12444415" cy="23831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399">
                  <a:solidFill>
                    <a:srgbClr val="16214B"/>
                  </a:solidFill>
                  <a:latin typeface="Montserrat"/>
                </a:rPr>
                <a:t>R</a:t>
              </a:r>
              <a:r>
                <a:rPr lang="en-US" sz="2400">
                  <a:solidFill>
                    <a:srgbClr val="16214B"/>
                  </a:solidFill>
                  <a:latin typeface="Montserrat"/>
                </a:rPr>
                <a:t>edux is based on </a:t>
              </a:r>
              <a:r>
                <a:rPr lang="en-US" sz="2400">
                  <a:solidFill>
                    <a:srgbClr val="16214B"/>
                  </a:solidFill>
                  <a:latin typeface="Montserrat Bold"/>
                </a:rPr>
                <a:t>FLUX </a:t>
              </a:r>
              <a:r>
                <a:rPr lang="en-US" sz="2400">
                  <a:solidFill>
                    <a:srgbClr val="16214B"/>
                  </a:solidFill>
                  <a:latin typeface="Montserrat"/>
                </a:rPr>
                <a:t>architecture i.e . Flux features actions which are sent through a central dispatcher to a store, and changes to the store are propagated back to the view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3998849" y="2023983"/>
            <a:ext cx="3398400" cy="1691816"/>
            <a:chOff x="0" y="0"/>
            <a:chExt cx="4531200" cy="2255754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4531200" cy="2255754"/>
              <a:chOff x="0" y="0"/>
              <a:chExt cx="1380587" cy="687294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0"/>
                <a:ext cx="1380587" cy="687294"/>
              </a:xfrm>
              <a:custGeom>
                <a:avLst/>
                <a:gdLst/>
                <a:ahLst/>
                <a:cxnLst/>
                <a:rect r="r" b="b" t="t" l="l"/>
                <a:pathLst>
                  <a:path h="687294" w="1380587">
                    <a:moveTo>
                      <a:pt x="1256127" y="687294"/>
                    </a:moveTo>
                    <a:lnTo>
                      <a:pt x="124460" y="687294"/>
                    </a:lnTo>
                    <a:cubicBezTo>
                      <a:pt x="55880" y="687294"/>
                      <a:pt x="0" y="631414"/>
                      <a:pt x="0" y="5628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562834"/>
                    </a:lnTo>
                    <a:cubicBezTo>
                      <a:pt x="1380587" y="631414"/>
                      <a:pt x="1324707" y="687294"/>
                      <a:pt x="1256127" y="687294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732329"/>
              <a:ext cx="4531200" cy="73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3"/>
                </a:lnSpc>
              </a:pPr>
              <a:r>
                <a:rPr lang="en-US" sz="3330">
                  <a:solidFill>
                    <a:srgbClr val="FFFFFF"/>
                  </a:solidFill>
                  <a:latin typeface="Montserrat Semi-Bold"/>
                </a:rPr>
                <a:t>Action</a:t>
              </a:r>
            </a:p>
          </p:txBody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677321" y="344574"/>
            <a:ext cx="2165759" cy="1445152"/>
          </a:xfrm>
          <a:prstGeom prst="rect">
            <a:avLst/>
          </a:prstGeom>
        </p:spPr>
      </p:pic>
      <p:sp>
        <p:nvSpPr>
          <p:cNvPr name="AutoShape 16" id="16"/>
          <p:cNvSpPr/>
          <p:nvPr/>
        </p:nvSpPr>
        <p:spPr>
          <a:xfrm rot="5400000">
            <a:off x="15262618" y="1598078"/>
            <a:ext cx="82323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 rot="0">
            <a:off x="12843080" y="1200748"/>
            <a:ext cx="285496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rot="5400000">
            <a:off x="15300718" y="4062813"/>
            <a:ext cx="82323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9" id="19"/>
          <p:cNvGrpSpPr/>
          <p:nvPr/>
        </p:nvGrpSpPr>
        <p:grpSpPr>
          <a:xfrm rot="0">
            <a:off x="14027424" y="4488718"/>
            <a:ext cx="3398400" cy="1691816"/>
            <a:chOff x="0" y="0"/>
            <a:chExt cx="4531200" cy="2255754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4531200" cy="2255754"/>
              <a:chOff x="0" y="0"/>
              <a:chExt cx="1380587" cy="687294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0"/>
                <a:ext cx="1380587" cy="687294"/>
              </a:xfrm>
              <a:custGeom>
                <a:avLst/>
                <a:gdLst/>
                <a:ahLst/>
                <a:cxnLst/>
                <a:rect r="r" b="b" t="t" l="l"/>
                <a:pathLst>
                  <a:path h="687294" w="1380587">
                    <a:moveTo>
                      <a:pt x="1256127" y="687294"/>
                    </a:moveTo>
                    <a:lnTo>
                      <a:pt x="124460" y="687294"/>
                    </a:lnTo>
                    <a:cubicBezTo>
                      <a:pt x="55880" y="687294"/>
                      <a:pt x="0" y="631414"/>
                      <a:pt x="0" y="5628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562834"/>
                    </a:lnTo>
                    <a:cubicBezTo>
                      <a:pt x="1380587" y="631414"/>
                      <a:pt x="1324707" y="687294"/>
                      <a:pt x="1256127" y="687294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0" y="732329"/>
              <a:ext cx="4531200" cy="73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3"/>
                </a:lnSpc>
              </a:pPr>
              <a:r>
                <a:rPr lang="en-US" sz="3330">
                  <a:solidFill>
                    <a:srgbClr val="FFFFFF"/>
                  </a:solidFill>
                  <a:latin typeface="Montserrat Semi-Bold"/>
                </a:rPr>
                <a:t>Reducer</a:t>
              </a:r>
            </a:p>
          </p:txBody>
        </p:sp>
      </p:grpSp>
      <p:sp>
        <p:nvSpPr>
          <p:cNvPr name="AutoShape 23" id="23"/>
          <p:cNvSpPr/>
          <p:nvPr/>
        </p:nvSpPr>
        <p:spPr>
          <a:xfrm rot="5400000">
            <a:off x="15335515" y="6571642"/>
            <a:ext cx="81079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4827258" y="7005113"/>
            <a:ext cx="1798731" cy="2467087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1028700" y="1067150"/>
            <a:ext cx="8761811" cy="1095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39"/>
              </a:lnSpc>
            </a:pPr>
            <a:r>
              <a:rPr lang="en-US" sz="7200">
                <a:solidFill>
                  <a:srgbClr val="0C45A6"/>
                </a:solidFill>
                <a:latin typeface="Montserrat Semi-Bold"/>
              </a:rPr>
              <a:t>REDUX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050396" y="721499"/>
            <a:ext cx="473207" cy="62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"/>
              </a:rPr>
              <a:t>UI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440368" y="732578"/>
            <a:ext cx="1660393" cy="29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Dispatch Action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049310" y="6424124"/>
            <a:ext cx="1481931" cy="29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updated state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39393" y="9434100"/>
            <a:ext cx="974460" cy="52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Store</a:t>
            </a:r>
          </a:p>
        </p:txBody>
      </p:sp>
      <p:sp>
        <p:nvSpPr>
          <p:cNvPr name="AutoShape 30" id="30"/>
          <p:cNvSpPr/>
          <p:nvPr/>
        </p:nvSpPr>
        <p:spPr>
          <a:xfrm rot="0">
            <a:off x="12390641" y="8978403"/>
            <a:ext cx="2436617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 rot="-5400000">
            <a:off x="12192784" y="8751971"/>
            <a:ext cx="42428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0">
            <a:off x="10872165" y="6475795"/>
            <a:ext cx="3398400" cy="2078299"/>
            <a:chOff x="0" y="0"/>
            <a:chExt cx="4531200" cy="277106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531200" cy="2771065"/>
              <a:chOff x="0" y="0"/>
              <a:chExt cx="1380587" cy="995282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1380587" cy="995282"/>
              </a:xfrm>
              <a:custGeom>
                <a:avLst/>
                <a:gdLst/>
                <a:ahLst/>
                <a:cxnLst/>
                <a:rect r="r" b="b" t="t" l="l"/>
                <a:pathLst>
                  <a:path h="995282" w="1380587">
                    <a:moveTo>
                      <a:pt x="1256127" y="995282"/>
                    </a:moveTo>
                    <a:lnTo>
                      <a:pt x="124460" y="995282"/>
                    </a:lnTo>
                    <a:cubicBezTo>
                      <a:pt x="55880" y="995282"/>
                      <a:pt x="0" y="939402"/>
                      <a:pt x="0" y="8708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870822"/>
                    </a:lnTo>
                    <a:cubicBezTo>
                      <a:pt x="1380587" y="939402"/>
                      <a:pt x="1324707" y="995282"/>
                      <a:pt x="1256127" y="995282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751379"/>
              <a:ext cx="4531200" cy="1230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Montserrat"/>
                </a:rPr>
                <a:t>If changes in state, then update UI using store.subscribe()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rot="-5400000">
            <a:off x="10055957" y="4095835"/>
            <a:ext cx="464079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29635" y="3041431"/>
            <a:ext cx="12828730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16214B"/>
                </a:solidFill>
                <a:latin typeface="Montserrat Semi-Bold"/>
              </a:rPr>
              <a:t>Let's see some </a:t>
            </a:r>
          </a:p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0C45A6"/>
                </a:solidFill>
                <a:latin typeface="Montserrat Semi-Bold"/>
              </a:rPr>
              <a:t>REDUX </a:t>
            </a:r>
            <a:r>
              <a:rPr lang="en-US" sz="7999">
                <a:solidFill>
                  <a:srgbClr val="16214B"/>
                </a:solidFill>
                <a:latin typeface="Montserrat Semi-Bold"/>
              </a:rPr>
              <a:t>Code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44566" y="0"/>
            <a:ext cx="8178362" cy="10549631"/>
          </a:xfrm>
          <a:prstGeom prst="rect">
            <a:avLst/>
          </a:prstGeom>
          <a:solidFill>
            <a:srgbClr val="0C45A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935217" y="836367"/>
            <a:ext cx="3654843" cy="3252820"/>
            <a:chOff x="0" y="0"/>
            <a:chExt cx="4873124" cy="433709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363744"/>
              <a:ext cx="4873124" cy="9733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831"/>
                </a:lnSpc>
              </a:pP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353537" y="0"/>
              <a:ext cx="2166050" cy="2625515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358478" y="3248872"/>
            <a:ext cx="5172274" cy="1688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>
                <a:solidFill>
                  <a:srgbClr val="FFFFFF"/>
                </a:solidFill>
                <a:latin typeface="Open Sans"/>
              </a:rPr>
              <a:t>Now You might be thinking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8478" y="5633734"/>
            <a:ext cx="5172274" cy="1808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"/>
              </a:rPr>
              <a:t>Where is Middleware ?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4513664" y="404285"/>
            <a:ext cx="3398400" cy="1691816"/>
            <a:chOff x="0" y="0"/>
            <a:chExt cx="4531200" cy="2255754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4531200" cy="2255754"/>
              <a:chOff x="0" y="0"/>
              <a:chExt cx="1380587" cy="687294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1380587" cy="687294"/>
              </a:xfrm>
              <a:custGeom>
                <a:avLst/>
                <a:gdLst/>
                <a:ahLst/>
                <a:cxnLst/>
                <a:rect r="r" b="b" t="t" l="l"/>
                <a:pathLst>
                  <a:path h="687294" w="1380587">
                    <a:moveTo>
                      <a:pt x="1256127" y="687294"/>
                    </a:moveTo>
                    <a:lnTo>
                      <a:pt x="124460" y="687294"/>
                    </a:lnTo>
                    <a:cubicBezTo>
                      <a:pt x="55880" y="687294"/>
                      <a:pt x="0" y="631414"/>
                      <a:pt x="0" y="5628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562834"/>
                    </a:lnTo>
                    <a:cubicBezTo>
                      <a:pt x="1380587" y="631414"/>
                      <a:pt x="1324707" y="687294"/>
                      <a:pt x="1256127" y="687294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0" y="732329"/>
              <a:ext cx="4531200" cy="73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3"/>
                </a:lnSpc>
              </a:pPr>
              <a:r>
                <a:rPr lang="en-US" sz="3330">
                  <a:solidFill>
                    <a:srgbClr val="FFFFFF"/>
                  </a:solidFill>
                  <a:latin typeface="Montserrat Semi-Bold"/>
                </a:rPr>
                <a:t>Action</a:t>
              </a: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9435787" y="334366"/>
            <a:ext cx="2165759" cy="1445152"/>
          </a:xfrm>
          <a:prstGeom prst="rect">
            <a:avLst/>
          </a:prstGeom>
        </p:spPr>
      </p:pic>
      <p:sp>
        <p:nvSpPr>
          <p:cNvPr name="AutoShape 13" id="13"/>
          <p:cNvSpPr/>
          <p:nvPr/>
        </p:nvSpPr>
        <p:spPr>
          <a:xfrm rot="0">
            <a:off x="11601546" y="1178376"/>
            <a:ext cx="2912118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 rot="5400000">
            <a:off x="15786959" y="4858895"/>
            <a:ext cx="823235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5" id="15"/>
          <p:cNvGrpSpPr/>
          <p:nvPr/>
        </p:nvGrpSpPr>
        <p:grpSpPr>
          <a:xfrm rot="0">
            <a:off x="14513664" y="5312916"/>
            <a:ext cx="3398400" cy="1691816"/>
            <a:chOff x="0" y="0"/>
            <a:chExt cx="4531200" cy="2255754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4531200" cy="2255754"/>
              <a:chOff x="0" y="0"/>
              <a:chExt cx="1380587" cy="687294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0"/>
                <a:ext cx="1380587" cy="687294"/>
              </a:xfrm>
              <a:custGeom>
                <a:avLst/>
                <a:gdLst/>
                <a:ahLst/>
                <a:cxnLst/>
                <a:rect r="r" b="b" t="t" l="l"/>
                <a:pathLst>
                  <a:path h="687294" w="1380587">
                    <a:moveTo>
                      <a:pt x="1256127" y="687294"/>
                    </a:moveTo>
                    <a:lnTo>
                      <a:pt x="124460" y="687294"/>
                    </a:lnTo>
                    <a:cubicBezTo>
                      <a:pt x="55880" y="687294"/>
                      <a:pt x="0" y="631414"/>
                      <a:pt x="0" y="5628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562834"/>
                    </a:lnTo>
                    <a:cubicBezTo>
                      <a:pt x="1380587" y="631414"/>
                      <a:pt x="1324707" y="687294"/>
                      <a:pt x="1256127" y="687294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732329"/>
              <a:ext cx="4531200" cy="73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3"/>
                </a:lnSpc>
              </a:pPr>
              <a:r>
                <a:rPr lang="en-US" sz="3330">
                  <a:solidFill>
                    <a:srgbClr val="FFFFFF"/>
                  </a:solidFill>
                  <a:latin typeface="Montserrat Semi-Bold"/>
                </a:rPr>
                <a:t>Reducer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 rot="5400000">
            <a:off x="15882266" y="7335329"/>
            <a:ext cx="689771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5514464" y="7708289"/>
            <a:ext cx="1464415" cy="2008549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8808862" y="711291"/>
            <a:ext cx="473207" cy="624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0"/>
              </a:lnSpc>
            </a:pPr>
            <a:r>
              <a:rPr lang="en-US" sz="3700">
                <a:solidFill>
                  <a:srgbClr val="000000"/>
                </a:solidFill>
                <a:latin typeface="Open Sans"/>
              </a:rPr>
              <a:t>UI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198834" y="722370"/>
            <a:ext cx="1660393" cy="29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Dispatch Action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35551" y="7127301"/>
            <a:ext cx="1481931" cy="296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Open Sans"/>
              </a:rPr>
              <a:t>updated state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754209" y="9659688"/>
            <a:ext cx="974460" cy="528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Store</a:t>
            </a:r>
          </a:p>
        </p:txBody>
      </p:sp>
      <p:sp>
        <p:nvSpPr>
          <p:cNvPr name="AutoShape 25" id="25"/>
          <p:cNvSpPr/>
          <p:nvPr/>
        </p:nvSpPr>
        <p:spPr>
          <a:xfrm rot="0">
            <a:off x="11176380" y="8968195"/>
            <a:ext cx="433808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rot="-5400000">
            <a:off x="10951249" y="8741763"/>
            <a:ext cx="424289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7" id="27"/>
          <p:cNvGrpSpPr/>
          <p:nvPr/>
        </p:nvGrpSpPr>
        <p:grpSpPr>
          <a:xfrm rot="0">
            <a:off x="9630630" y="6465587"/>
            <a:ext cx="3398400" cy="2078299"/>
            <a:chOff x="0" y="0"/>
            <a:chExt cx="4531200" cy="2771065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531200" cy="2771065"/>
              <a:chOff x="0" y="0"/>
              <a:chExt cx="1380587" cy="995282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0"/>
                <a:ext cx="1380587" cy="995282"/>
              </a:xfrm>
              <a:custGeom>
                <a:avLst/>
                <a:gdLst/>
                <a:ahLst/>
                <a:cxnLst/>
                <a:rect r="r" b="b" t="t" l="l"/>
                <a:pathLst>
                  <a:path h="995282" w="1380587">
                    <a:moveTo>
                      <a:pt x="1256127" y="995282"/>
                    </a:moveTo>
                    <a:lnTo>
                      <a:pt x="124460" y="995282"/>
                    </a:lnTo>
                    <a:cubicBezTo>
                      <a:pt x="55880" y="995282"/>
                      <a:pt x="0" y="939402"/>
                      <a:pt x="0" y="87082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870822"/>
                    </a:lnTo>
                    <a:cubicBezTo>
                      <a:pt x="1380587" y="939402"/>
                      <a:pt x="1324707" y="995282"/>
                      <a:pt x="1256127" y="995282"/>
                    </a:cubicBez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751379"/>
              <a:ext cx="4531200" cy="12302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19"/>
                </a:lnSpc>
              </a:pPr>
              <a:r>
                <a:rPr lang="en-US" sz="1799">
                  <a:solidFill>
                    <a:srgbClr val="FFFFFF"/>
                  </a:solidFill>
                  <a:latin typeface="Montserrat"/>
                </a:rPr>
                <a:t>If changes in state, then update UI using store.subscribe()</a:t>
              </a:r>
            </a:p>
          </p:txBody>
        </p:sp>
      </p:grpSp>
      <p:sp>
        <p:nvSpPr>
          <p:cNvPr name="AutoShape 31" id="31"/>
          <p:cNvSpPr/>
          <p:nvPr/>
        </p:nvSpPr>
        <p:spPr>
          <a:xfrm rot="-5400000">
            <a:off x="8814423" y="4085627"/>
            <a:ext cx="464079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2" id="32"/>
          <p:cNvGrpSpPr/>
          <p:nvPr/>
        </p:nvGrpSpPr>
        <p:grpSpPr>
          <a:xfrm rot="0">
            <a:off x="14547472" y="2855474"/>
            <a:ext cx="3398400" cy="1691816"/>
            <a:chOff x="0" y="0"/>
            <a:chExt cx="4531200" cy="225575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531200" cy="2255754"/>
              <a:chOff x="0" y="0"/>
              <a:chExt cx="1380587" cy="687294"/>
            </a:xfrm>
          </p:grpSpPr>
          <p:sp>
            <p:nvSpPr>
              <p:cNvPr name="Freeform 34" id="34"/>
              <p:cNvSpPr/>
              <p:nvPr/>
            </p:nvSpPr>
            <p:spPr>
              <a:xfrm>
                <a:off x="0" y="0"/>
                <a:ext cx="1380587" cy="687294"/>
              </a:xfrm>
              <a:custGeom>
                <a:avLst/>
                <a:gdLst/>
                <a:ahLst/>
                <a:cxnLst/>
                <a:rect r="r" b="b" t="t" l="l"/>
                <a:pathLst>
                  <a:path h="687294" w="1380587">
                    <a:moveTo>
                      <a:pt x="1256127" y="687294"/>
                    </a:moveTo>
                    <a:lnTo>
                      <a:pt x="124460" y="687294"/>
                    </a:lnTo>
                    <a:cubicBezTo>
                      <a:pt x="55880" y="687294"/>
                      <a:pt x="0" y="631414"/>
                      <a:pt x="0" y="562834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256127" y="0"/>
                    </a:lnTo>
                    <a:cubicBezTo>
                      <a:pt x="1324707" y="0"/>
                      <a:pt x="1380587" y="55880"/>
                      <a:pt x="1380587" y="124460"/>
                    </a:cubicBezTo>
                    <a:lnTo>
                      <a:pt x="1380587" y="562834"/>
                    </a:lnTo>
                    <a:cubicBezTo>
                      <a:pt x="1380587" y="631414"/>
                      <a:pt x="1324707" y="687294"/>
                      <a:pt x="1256127" y="687294"/>
                    </a:cubicBezTo>
                    <a:close/>
                  </a:path>
                </a:pathLst>
              </a:custGeom>
              <a:solidFill>
                <a:srgbClr val="FDCF60"/>
              </a:solidFill>
            </p:spPr>
          </p:sp>
        </p:grpSp>
        <p:sp>
          <p:nvSpPr>
            <p:cNvPr name="TextBox 35" id="35"/>
            <p:cNvSpPr txBox="true"/>
            <p:nvPr/>
          </p:nvSpPr>
          <p:spPr>
            <a:xfrm rot="0">
              <a:off x="0" y="732329"/>
              <a:ext cx="4531200" cy="7339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63"/>
                </a:lnSpc>
              </a:pPr>
              <a:r>
                <a:rPr lang="en-US" sz="3330">
                  <a:solidFill>
                    <a:srgbClr val="0C45A6"/>
                  </a:solidFill>
                  <a:latin typeface="Montserrat Semi-Bold"/>
                </a:rPr>
                <a:t>Middleware(s)</a:t>
              </a:r>
            </a:p>
          </p:txBody>
        </p:sp>
      </p:grpSp>
      <p:sp>
        <p:nvSpPr>
          <p:cNvPr name="AutoShape 36" id="36"/>
          <p:cNvSpPr/>
          <p:nvPr/>
        </p:nvSpPr>
        <p:spPr>
          <a:xfrm rot="5400000">
            <a:off x="15790315" y="2461500"/>
            <a:ext cx="759373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rot="0">
            <a:off x="13566630" y="1467410"/>
            <a:ext cx="980842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rot="0">
            <a:off x="13566630" y="3682332"/>
            <a:ext cx="980842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rot="-5400000">
            <a:off x="12454870" y="2588694"/>
            <a:ext cx="2204468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0" id="40"/>
          <p:cNvSpPr txBox="true"/>
          <p:nvPr/>
        </p:nvSpPr>
        <p:spPr>
          <a:xfrm rot="-5400000">
            <a:off x="12479348" y="2374770"/>
            <a:ext cx="1660393" cy="252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"/>
              </a:rPr>
              <a:t>Dispatch Action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DCF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9378186"/>
            <a:ext cx="18288000" cy="908814"/>
          </a:xfrm>
          <a:prstGeom prst="rect">
            <a:avLst/>
          </a:prstGeom>
          <a:solidFill>
            <a:srgbClr val="0C45A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729635" y="2574706"/>
            <a:ext cx="12828730" cy="3937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7999">
                <a:solidFill>
                  <a:srgbClr val="16214B"/>
                </a:solidFill>
                <a:latin typeface="Montserrat Semi-Bold"/>
              </a:rPr>
              <a:t>Let's see some </a:t>
            </a:r>
          </a:p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16214B"/>
                </a:solidFill>
                <a:latin typeface="Montserrat Semi-Bold"/>
              </a:rPr>
              <a:t>basic implementation of</a:t>
            </a:r>
            <a:r>
              <a:rPr lang="en-US" sz="8000">
                <a:solidFill>
                  <a:srgbClr val="0C45A6"/>
                </a:solidFill>
                <a:latin typeface="Montserrat Semi-Bold"/>
              </a:rPr>
              <a:t> REDUX Middlewares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89667" y="5378091"/>
            <a:ext cx="622633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Applications</a:t>
            </a:r>
          </a:p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of middlewares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83327" y="2270035"/>
            <a:ext cx="1909107" cy="231406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064562" y="3404347"/>
            <a:ext cx="1657350" cy="1657350"/>
            <a:chOff x="0" y="0"/>
            <a:chExt cx="2209800" cy="2209800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981943" y="1988097"/>
              <a:ext cx="245915" cy="197492"/>
              <a:chOff x="0" y="0"/>
              <a:chExt cx="706752" cy="508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5400000">
              <a:off x="981943" y="24212"/>
              <a:ext cx="245915" cy="197492"/>
              <a:chOff x="0" y="0"/>
              <a:chExt cx="706752" cy="508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1006154"/>
              <a:ext cx="245915" cy="197492"/>
              <a:chOff x="0" y="0"/>
              <a:chExt cx="706752" cy="508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1963885" y="1006154"/>
              <a:ext cx="245915" cy="197492"/>
              <a:chOff x="0" y="0"/>
              <a:chExt cx="706752" cy="508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7314931">
              <a:off x="462821" y="1839655"/>
              <a:ext cx="245915" cy="197492"/>
              <a:chOff x="0" y="0"/>
              <a:chExt cx="706752" cy="508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7314931">
              <a:off x="1501065" y="172653"/>
              <a:ext cx="245915" cy="197492"/>
              <a:chOff x="0" y="0"/>
              <a:chExt cx="706752" cy="508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8885068">
              <a:off x="148442" y="487032"/>
              <a:ext cx="245915" cy="197492"/>
              <a:chOff x="0" y="0"/>
              <a:chExt cx="706752" cy="508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8885068">
              <a:off x="1815444" y="1525276"/>
              <a:ext cx="245915" cy="197492"/>
              <a:chOff x="0" y="0"/>
              <a:chExt cx="706752" cy="508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9043094">
              <a:off x="125468" y="1486427"/>
              <a:ext cx="245915" cy="197492"/>
              <a:chOff x="0" y="0"/>
              <a:chExt cx="706752" cy="508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9043094">
              <a:off x="1838418" y="525881"/>
              <a:ext cx="245915" cy="197492"/>
              <a:chOff x="0" y="0"/>
              <a:chExt cx="706752" cy="508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-7156905">
              <a:off x="501670" y="149679"/>
              <a:ext cx="245915" cy="197492"/>
              <a:chOff x="0" y="0"/>
              <a:chExt cx="706752" cy="508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-7156905">
              <a:off x="1462216" y="1862629"/>
              <a:ext cx="245915" cy="197492"/>
              <a:chOff x="0" y="0"/>
              <a:chExt cx="706752" cy="508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488794" y="569413"/>
              <a:ext cx="1232213" cy="99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6"/>
                </a:lnSpc>
                <a:spcBef>
                  <a:spcPct val="0"/>
                </a:spcBef>
              </a:pPr>
              <a:r>
                <a:rPr lang="en-US" sz="4461" spc="4">
                  <a:solidFill>
                    <a:srgbClr val="0C45A6"/>
                  </a:solidFill>
                  <a:latin typeface="Montserrat Classic"/>
                </a:rPr>
                <a:t>1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26664" y="722925"/>
              <a:ext cx="756683" cy="142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26876" y="1383699"/>
              <a:ext cx="756471" cy="84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984754" y="6019053"/>
            <a:ext cx="6226337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Logger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45137" y="0"/>
            <a:ext cx="8095945" cy="10287000"/>
          </a:xfrm>
          <a:prstGeom prst="rect">
            <a:avLst/>
          </a:prstGeom>
          <a:solidFill>
            <a:srgbClr val="FDCF60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89667" y="5378091"/>
            <a:ext cx="622633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Applications</a:t>
            </a:r>
          </a:p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of middlewares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2983327" y="2270035"/>
            <a:ext cx="1909107" cy="2314069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2064562" y="3404347"/>
            <a:ext cx="1657350" cy="1657350"/>
            <a:chOff x="0" y="0"/>
            <a:chExt cx="2209800" cy="2209800"/>
          </a:xfrm>
        </p:grpSpPr>
        <p:grpSp>
          <p:nvGrpSpPr>
            <p:cNvPr name="Group 6" id="6"/>
            <p:cNvGrpSpPr/>
            <p:nvPr/>
          </p:nvGrpSpPr>
          <p:grpSpPr>
            <a:xfrm rot="5400000">
              <a:off x="981943" y="1988097"/>
              <a:ext cx="245915" cy="197492"/>
              <a:chOff x="0" y="0"/>
              <a:chExt cx="706752" cy="508000"/>
            </a:xfrm>
          </p:grpSpPr>
          <p:sp>
            <p:nvSpPr>
              <p:cNvPr name="Freeform 7" id="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8" id="8"/>
            <p:cNvGrpSpPr/>
            <p:nvPr/>
          </p:nvGrpSpPr>
          <p:grpSpPr>
            <a:xfrm rot="5400000">
              <a:off x="981943" y="24212"/>
              <a:ext cx="245915" cy="197492"/>
              <a:chOff x="0" y="0"/>
              <a:chExt cx="706752" cy="508000"/>
            </a:xfrm>
          </p:grpSpPr>
          <p:sp>
            <p:nvSpPr>
              <p:cNvPr name="Freeform 9" id="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0" id="10"/>
            <p:cNvGrpSpPr/>
            <p:nvPr/>
          </p:nvGrpSpPr>
          <p:grpSpPr>
            <a:xfrm rot="-10800000">
              <a:off x="0" y="1006154"/>
              <a:ext cx="245915" cy="197492"/>
              <a:chOff x="0" y="0"/>
              <a:chExt cx="706752" cy="508000"/>
            </a:xfrm>
          </p:grpSpPr>
          <p:sp>
            <p:nvSpPr>
              <p:cNvPr name="Freeform 11" id="1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2" id="12"/>
            <p:cNvGrpSpPr/>
            <p:nvPr/>
          </p:nvGrpSpPr>
          <p:grpSpPr>
            <a:xfrm rot="-10800000">
              <a:off x="1963885" y="1006154"/>
              <a:ext cx="245915" cy="197492"/>
              <a:chOff x="0" y="0"/>
              <a:chExt cx="706752" cy="508000"/>
            </a:xfrm>
          </p:grpSpPr>
          <p:sp>
            <p:nvSpPr>
              <p:cNvPr name="Freeform 13" id="1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4" id="14"/>
            <p:cNvGrpSpPr/>
            <p:nvPr/>
          </p:nvGrpSpPr>
          <p:grpSpPr>
            <a:xfrm rot="7314931">
              <a:off x="462821" y="1839655"/>
              <a:ext cx="245915" cy="197492"/>
              <a:chOff x="0" y="0"/>
              <a:chExt cx="706752" cy="508000"/>
            </a:xfrm>
          </p:grpSpPr>
          <p:sp>
            <p:nvSpPr>
              <p:cNvPr name="Freeform 15" id="1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6" id="16"/>
            <p:cNvGrpSpPr/>
            <p:nvPr/>
          </p:nvGrpSpPr>
          <p:grpSpPr>
            <a:xfrm rot="7314931">
              <a:off x="1501065" y="172653"/>
              <a:ext cx="245915" cy="197492"/>
              <a:chOff x="0" y="0"/>
              <a:chExt cx="706752" cy="508000"/>
            </a:xfrm>
          </p:grpSpPr>
          <p:sp>
            <p:nvSpPr>
              <p:cNvPr name="Freeform 17" id="1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18" id="18"/>
            <p:cNvGrpSpPr/>
            <p:nvPr/>
          </p:nvGrpSpPr>
          <p:grpSpPr>
            <a:xfrm rot="-8885068">
              <a:off x="148442" y="487032"/>
              <a:ext cx="245915" cy="197492"/>
              <a:chOff x="0" y="0"/>
              <a:chExt cx="706752" cy="508000"/>
            </a:xfrm>
          </p:grpSpPr>
          <p:sp>
            <p:nvSpPr>
              <p:cNvPr name="Freeform 19" id="1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0" id="20"/>
            <p:cNvGrpSpPr/>
            <p:nvPr/>
          </p:nvGrpSpPr>
          <p:grpSpPr>
            <a:xfrm rot="-8885068">
              <a:off x="1815444" y="1525276"/>
              <a:ext cx="245915" cy="197492"/>
              <a:chOff x="0" y="0"/>
              <a:chExt cx="706752" cy="508000"/>
            </a:xfrm>
          </p:grpSpPr>
          <p:sp>
            <p:nvSpPr>
              <p:cNvPr name="Freeform 21" id="21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2" id="22"/>
            <p:cNvGrpSpPr/>
            <p:nvPr/>
          </p:nvGrpSpPr>
          <p:grpSpPr>
            <a:xfrm rot="9043094">
              <a:off x="125468" y="1486427"/>
              <a:ext cx="245915" cy="197492"/>
              <a:chOff x="0" y="0"/>
              <a:chExt cx="706752" cy="508000"/>
            </a:xfrm>
          </p:grpSpPr>
          <p:sp>
            <p:nvSpPr>
              <p:cNvPr name="Freeform 23" id="23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4" id="24"/>
            <p:cNvGrpSpPr/>
            <p:nvPr/>
          </p:nvGrpSpPr>
          <p:grpSpPr>
            <a:xfrm rot="9043094">
              <a:off x="1838418" y="525881"/>
              <a:ext cx="245915" cy="197492"/>
              <a:chOff x="0" y="0"/>
              <a:chExt cx="706752" cy="508000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6" id="26"/>
            <p:cNvGrpSpPr/>
            <p:nvPr/>
          </p:nvGrpSpPr>
          <p:grpSpPr>
            <a:xfrm rot="-7156905">
              <a:off x="501670" y="149679"/>
              <a:ext cx="245915" cy="197492"/>
              <a:chOff x="0" y="0"/>
              <a:chExt cx="706752" cy="508000"/>
            </a:xfrm>
          </p:grpSpPr>
          <p:sp>
            <p:nvSpPr>
              <p:cNvPr name="Freeform 27" id="27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grpSp>
          <p:nvGrpSpPr>
            <p:cNvPr name="Group 28" id="28"/>
            <p:cNvGrpSpPr/>
            <p:nvPr/>
          </p:nvGrpSpPr>
          <p:grpSpPr>
            <a:xfrm rot="-7156905">
              <a:off x="1462216" y="1862629"/>
              <a:ext cx="245915" cy="197492"/>
              <a:chOff x="0" y="0"/>
              <a:chExt cx="706752" cy="508000"/>
            </a:xfrm>
          </p:grpSpPr>
          <p:sp>
            <p:nvSpPr>
              <p:cNvPr name="Freeform 29" id="29"/>
              <p:cNvSpPr/>
              <p:nvPr/>
            </p:nvSpPr>
            <p:spPr>
              <a:xfrm>
                <a:off x="0" y="215900"/>
                <a:ext cx="706752" cy="76200"/>
              </a:xfrm>
              <a:custGeom>
                <a:avLst/>
                <a:gdLst/>
                <a:ahLst/>
                <a:cxnLst/>
                <a:rect r="r" b="b" t="t" l="l"/>
                <a:pathLst>
                  <a:path h="76200" w="706752">
                    <a:moveTo>
                      <a:pt x="0" y="0"/>
                    </a:moveTo>
                    <a:lnTo>
                      <a:pt x="706752" y="0"/>
                    </a:lnTo>
                    <a:lnTo>
                      <a:pt x="706752" y="76200"/>
                    </a:lnTo>
                    <a:lnTo>
                      <a:pt x="0" y="76200"/>
                    </a:lnTo>
                    <a:close/>
                  </a:path>
                </a:pathLst>
              </a:custGeom>
              <a:solidFill>
                <a:srgbClr val="0C45A6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488794" y="569413"/>
              <a:ext cx="1232213" cy="9940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46"/>
                </a:lnSpc>
                <a:spcBef>
                  <a:spcPct val="0"/>
                </a:spcBef>
              </a:pPr>
              <a:r>
                <a:rPr lang="en-US" sz="4461" spc="4">
                  <a:solidFill>
                    <a:srgbClr val="0C45A6"/>
                  </a:solidFill>
                  <a:latin typeface="Montserrat Classic"/>
                </a:rPr>
                <a:t>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726664" y="722925"/>
              <a:ext cx="756683" cy="1426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9"/>
                </a:lnSpc>
                <a:spcBef>
                  <a:spcPct val="0"/>
                </a:spcBef>
              </a:pP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726876" y="1383699"/>
              <a:ext cx="756471" cy="841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7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9984754" y="5587253"/>
            <a:ext cx="6226337" cy="172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2"/>
              </a:lnSpc>
            </a:pPr>
            <a:r>
              <a:rPr lang="en-US" sz="5710">
                <a:solidFill>
                  <a:srgbClr val="0C45A6"/>
                </a:solidFill>
                <a:latin typeface="Montserrat Semi-Bold"/>
              </a:rPr>
              <a:t>Persisted Redux Store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DAEwMgkfrcc</dc:identifier>
  <dcterms:modified xsi:type="dcterms:W3CDTF">2011-08-01T06:04:30Z</dcterms:modified>
  <cp:revision>1</cp:revision>
  <dc:title>Exploring Redux Middlewares</dc:title>
</cp:coreProperties>
</file>